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Average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0E61F67-7F7A-4036-B257-672C803A5B2A}">
  <a:tblStyle styleId="{B0E61F67-7F7A-4036-B257-672C803A5B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verage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Lato-bold.fntdata"/><Relationship Id="rId14" Type="http://schemas.openxmlformats.org/officeDocument/2006/relationships/slide" Target="slides/slide8.xml"/><Relationship Id="rId36" Type="http://schemas.openxmlformats.org/officeDocument/2006/relationships/font" Target="fonts/Lato-regular.fntdata"/><Relationship Id="rId17" Type="http://schemas.openxmlformats.org/officeDocument/2006/relationships/slide" Target="slides/slide11.xml"/><Relationship Id="rId39" Type="http://schemas.openxmlformats.org/officeDocument/2006/relationships/font" Target="fonts/Lato-boldItalic.fntdata"/><Relationship Id="rId16" Type="http://schemas.openxmlformats.org/officeDocument/2006/relationships/slide" Target="slides/slide10.xml"/><Relationship Id="rId38" Type="http://schemas.openxmlformats.org/officeDocument/2006/relationships/font" Target="fonts/La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65a36216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65a36216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65a36216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65a36216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65a362162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65a362162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65a362162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65a362162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65a362162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765a362162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65a362162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65a362162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65a36216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65a36216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65a362162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765a362162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65a362162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65a362162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65a362162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765a362162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65a362162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65a362162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65a36216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65a36216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65a36216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65a36216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65a36216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65a36216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4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38.png"/><Relationship Id="rId6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hyperlink" Target="https://learnopengl.com/" TargetMode="External"/><Relationship Id="rId10" Type="http://schemas.openxmlformats.org/officeDocument/2006/relationships/hyperlink" Target="http://ogldev.atspace.co.uk/www/tutorial43/tutorial43.html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eveloper.nvidia.com/gpugems/gpugems3/part-ii-light-and-shadows/chapter-8-summed-area-variance-shadow-maps" TargetMode="External"/><Relationship Id="rId4" Type="http://schemas.openxmlformats.org/officeDocument/2006/relationships/hyperlink" Target="http://www-graphics.stanford.edu/papers/deepshadows/" TargetMode="External"/><Relationship Id="rId9" Type="http://schemas.openxmlformats.org/officeDocument/2006/relationships/hyperlink" Target="https://www.youtube.com/watch?v=SvSHx3XWRik" TargetMode="External"/><Relationship Id="rId5" Type="http://schemas.openxmlformats.org/officeDocument/2006/relationships/hyperlink" Target="http://ogldev.atspace.co.uk/www/tutorial40/tutorial40.html" TargetMode="External"/><Relationship Id="rId6" Type="http://schemas.openxmlformats.org/officeDocument/2006/relationships/hyperlink" Target="https://www.timeanddate.com/eclipse/umbra-shadow.html" TargetMode="External"/><Relationship Id="rId7" Type="http://schemas.openxmlformats.org/officeDocument/2006/relationships/hyperlink" Target="https://scienceinprek.si.edu/science-light-and-shadows" TargetMode="External"/><Relationship Id="rId8" Type="http://schemas.openxmlformats.org/officeDocument/2006/relationships/hyperlink" Target="https://www.cyberphysics.co.uk/topics/light/shadow/shadow.ht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833200" y="25125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Graphics and Computational Programming</a:t>
            </a:r>
            <a:endParaRPr sz="24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Yashwanth Kumar Vishwanath Siddappa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S5068802				10/01/2020</a:t>
            </a:r>
            <a:endParaRPr/>
          </a:p>
        </p:txBody>
      </p:sp>
      <p:sp>
        <p:nvSpPr>
          <p:cNvPr id="230" name="Google Shape;230;p17"/>
          <p:cNvSpPr txBox="1"/>
          <p:nvPr>
            <p:ph type="ctrTitle"/>
          </p:nvPr>
        </p:nvSpPr>
        <p:spPr>
          <a:xfrm>
            <a:off x="3186300" y="9928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Real-Time Shadows Demo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types of shadow implementations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1e - Deep Shadows</a:t>
            </a:r>
            <a:endParaRPr/>
          </a:p>
        </p:txBody>
      </p:sp>
      <p:sp>
        <p:nvSpPr>
          <p:cNvPr id="301" name="Google Shape;301;p26"/>
          <p:cNvSpPr txBox="1"/>
          <p:nvPr>
            <p:ph idx="1" type="body"/>
          </p:nvPr>
        </p:nvSpPr>
        <p:spPr>
          <a:xfrm>
            <a:off x="4458000" y="18162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High quality shadows for primitives</a:t>
            </a:r>
            <a:endParaRPr sz="1800"/>
          </a:p>
        </p:txBody>
      </p:sp>
      <p:pic>
        <p:nvPicPr>
          <p:cNvPr id="302" name="Google Shape;3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350" y="1441150"/>
            <a:ext cx="3300500" cy="33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7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Extend an object’s volume to find out if the object are inside it and therefore in the shadow.</a:t>
            </a:r>
            <a:endParaRPr sz="1800"/>
          </a:p>
        </p:txBody>
      </p:sp>
      <p:sp>
        <p:nvSpPr>
          <p:cNvPr id="308" name="Google Shape;308;p27"/>
          <p:cNvSpPr txBox="1"/>
          <p:nvPr>
            <p:ph type="title"/>
          </p:nvPr>
        </p:nvSpPr>
        <p:spPr>
          <a:xfrm>
            <a:off x="11327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types of shadow implementations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2 - Geometry</a:t>
            </a:r>
            <a:endParaRPr/>
          </a:p>
        </p:txBody>
      </p:sp>
      <p:pic>
        <p:nvPicPr>
          <p:cNvPr id="309" name="Google Shape;3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700" y="2571750"/>
            <a:ext cx="1932000" cy="2170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00" y="2884575"/>
            <a:ext cx="1751056" cy="202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3206" y="2884575"/>
            <a:ext cx="2701334" cy="20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Creates rays from a point to light source.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If the ray is obscured, then the object in the shadow.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17" name="Google Shape;317;p28"/>
          <p:cNvSpPr txBox="1"/>
          <p:nvPr>
            <p:ph type="title"/>
          </p:nvPr>
        </p:nvSpPr>
        <p:spPr>
          <a:xfrm>
            <a:off x="11327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types of shadow implementations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3 - Raytracer and Ray Marching</a:t>
            </a:r>
            <a:endParaRPr/>
          </a:p>
        </p:txBody>
      </p:sp>
      <p:pic>
        <p:nvPicPr>
          <p:cNvPr id="318" name="Google Shape;3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70650"/>
            <a:ext cx="5581675" cy="20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4725" y="2970650"/>
            <a:ext cx="2312196" cy="202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Chosen technique = Shadow Mapping!</a:t>
            </a:r>
            <a:endParaRPr/>
          </a:p>
        </p:txBody>
      </p:sp>
      <p:sp>
        <p:nvSpPr>
          <p:cNvPr id="325" name="Google Shape;325;p29"/>
          <p:cNvSpPr txBox="1"/>
          <p:nvPr>
            <p:ph idx="1" type="body"/>
          </p:nvPr>
        </p:nvSpPr>
        <p:spPr>
          <a:xfrm>
            <a:off x="1297500" y="1108450"/>
            <a:ext cx="70389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Develop OpenGL skills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Variety of soft shadows</a:t>
            </a:r>
            <a:endParaRPr sz="1800"/>
          </a:p>
        </p:txBody>
      </p:sp>
      <p:graphicFrame>
        <p:nvGraphicFramePr>
          <p:cNvPr id="326" name="Google Shape;326;p29"/>
          <p:cNvGraphicFramePr/>
          <p:nvPr/>
        </p:nvGraphicFramePr>
        <p:xfrm>
          <a:off x="383400" y="23398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{B0E61F67-7F7A-4036-B257-672C803A5B2A}</a:tableStyleId>
              </a:tblPr>
              <a:tblGrid>
                <a:gridCol w="2039300"/>
                <a:gridCol w="2039300"/>
                <a:gridCol w="2039300"/>
                <a:gridCol w="2039300"/>
              </a:tblGrid>
              <a:tr h="76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Shadow Mapping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Raymarching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Geometry Stencil Volume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6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Pros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Easy and lots of techniques to improve on top of it.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Good results.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Animations and multiple light sources look great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6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Cons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Not the best looking out of the three.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Can be computationally more expensive.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Soft shadows difficult to implement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27" name="Google Shape;3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375" y="940850"/>
            <a:ext cx="1699449" cy="12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Design - Omnidirectional Shadow Map using point lights </a:t>
            </a:r>
            <a:endParaRPr sz="3000"/>
          </a:p>
        </p:txBody>
      </p:sp>
      <p:sp>
        <p:nvSpPr>
          <p:cNvPr id="333" name="Google Shape;333;p30"/>
          <p:cNvSpPr txBox="1"/>
          <p:nvPr>
            <p:ph idx="2" type="body"/>
          </p:nvPr>
        </p:nvSpPr>
        <p:spPr>
          <a:xfrm>
            <a:off x="535625" y="1656775"/>
            <a:ext cx="34338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Generally implemented using directional light and single depthmap.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Create 6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depth maps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to create a depth cubemap.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Store in frame buffer.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Render the scene once into depth cubemap.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Use cubemap to render the scene again but with shadows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0"/>
          <p:cNvPicPr preferRelativeResize="0"/>
          <p:nvPr/>
        </p:nvPicPr>
        <p:blipFill rotWithShape="1">
          <a:blip r:embed="rId3">
            <a:alphaModFix/>
          </a:blip>
          <a:srcRect b="30674" l="6307" r="41565" t="14609"/>
          <a:stretch/>
        </p:blipFill>
        <p:spPr>
          <a:xfrm>
            <a:off x="3724975" y="2268725"/>
            <a:ext cx="4766599" cy="27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6575" y="1134924"/>
            <a:ext cx="1848276" cy="16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Design - Percentage Closer Filtering </a:t>
            </a:r>
            <a:endParaRPr sz="3000"/>
          </a:p>
        </p:txBody>
      </p:sp>
      <p:sp>
        <p:nvSpPr>
          <p:cNvPr id="341" name="Google Shape;341;p31"/>
          <p:cNvSpPr txBox="1"/>
          <p:nvPr>
            <p:ph idx="2" type="body"/>
          </p:nvPr>
        </p:nvSpPr>
        <p:spPr>
          <a:xfrm>
            <a:off x="535625" y="1656775"/>
            <a:ext cx="34338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Implement soft shadows to help remove jagged edges.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PCF helps smooth out shadows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350" y="1414350"/>
            <a:ext cx="4114950" cy="28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1"/>
          <p:cNvPicPr preferRelativeResize="0"/>
          <p:nvPr/>
        </p:nvPicPr>
        <p:blipFill rotWithShape="1">
          <a:blip r:embed="rId4">
            <a:alphaModFix/>
          </a:blip>
          <a:srcRect b="51870" l="11441" r="35907" t="25427"/>
          <a:stretch/>
        </p:blipFill>
        <p:spPr>
          <a:xfrm>
            <a:off x="119975" y="2992975"/>
            <a:ext cx="3966724" cy="132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2"/>
          <p:cNvSpPr txBox="1"/>
          <p:nvPr>
            <p:ph type="title"/>
          </p:nvPr>
        </p:nvSpPr>
        <p:spPr>
          <a:xfrm>
            <a:off x="828825" y="1388475"/>
            <a:ext cx="7038900" cy="15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Shadow Demo Results</a:t>
            </a:r>
            <a:endParaRPr sz="4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3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Qualitative</a:t>
            </a:r>
            <a:r>
              <a:rPr lang="en-GB"/>
              <a:t> results - 1</a:t>
            </a:r>
            <a:endParaRPr/>
          </a:p>
        </p:txBody>
      </p:sp>
      <p:pic>
        <p:nvPicPr>
          <p:cNvPr id="354" name="Google Shape;3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25" y="1011175"/>
            <a:ext cx="3934349" cy="230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250" y="1087050"/>
            <a:ext cx="3934349" cy="230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8250" y="2505725"/>
            <a:ext cx="4381475" cy="25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3"/>
          <p:cNvSpPr txBox="1"/>
          <p:nvPr/>
        </p:nvSpPr>
        <p:spPr>
          <a:xfrm>
            <a:off x="105225" y="3615525"/>
            <a:ext cx="2439000" cy="13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 Shadows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4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Qualitative results - 2</a:t>
            </a:r>
            <a:endParaRPr/>
          </a:p>
        </p:txBody>
      </p:sp>
      <p:sp>
        <p:nvSpPr>
          <p:cNvPr id="363" name="Google Shape;363;p34"/>
          <p:cNvSpPr txBox="1"/>
          <p:nvPr/>
        </p:nvSpPr>
        <p:spPr>
          <a:xfrm>
            <a:off x="105225" y="3615525"/>
            <a:ext cx="2439000" cy="13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Omnidirectional Shadow Mapping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(No PCF)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4" name="Google Shape;364;p34"/>
          <p:cNvPicPr preferRelativeResize="0"/>
          <p:nvPr/>
        </p:nvPicPr>
        <p:blipFill rotWithShape="1">
          <a:blip r:embed="rId3">
            <a:alphaModFix/>
          </a:blip>
          <a:srcRect b="0" l="10189" r="31010" t="0"/>
          <a:stretch/>
        </p:blipFill>
        <p:spPr>
          <a:xfrm>
            <a:off x="162625" y="934650"/>
            <a:ext cx="2678524" cy="26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4"/>
          <p:cNvPicPr preferRelativeResize="0"/>
          <p:nvPr/>
        </p:nvPicPr>
        <p:blipFill rotWithShape="1">
          <a:blip r:embed="rId4">
            <a:alphaModFix/>
          </a:blip>
          <a:srcRect b="0" l="16110" r="33338" t="24058"/>
          <a:stretch/>
        </p:blipFill>
        <p:spPr>
          <a:xfrm>
            <a:off x="6025850" y="240475"/>
            <a:ext cx="3032049" cy="26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4225" y="992025"/>
            <a:ext cx="3673475" cy="21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4"/>
          <p:cNvPicPr preferRelativeResize="0"/>
          <p:nvPr/>
        </p:nvPicPr>
        <p:blipFill rotWithShape="1">
          <a:blip r:embed="rId6">
            <a:alphaModFix/>
          </a:blip>
          <a:srcRect b="0" l="0" r="8734" t="2676"/>
          <a:stretch/>
        </p:blipFill>
        <p:spPr>
          <a:xfrm>
            <a:off x="5219125" y="2618113"/>
            <a:ext cx="3628348" cy="226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Qualitative results - 3</a:t>
            </a:r>
            <a:endParaRPr/>
          </a:p>
        </p:txBody>
      </p:sp>
      <p:sp>
        <p:nvSpPr>
          <p:cNvPr id="373" name="Google Shape;373;p35"/>
          <p:cNvSpPr txBox="1"/>
          <p:nvPr/>
        </p:nvSpPr>
        <p:spPr>
          <a:xfrm>
            <a:off x="105225" y="3615525"/>
            <a:ext cx="2439000" cy="13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PCF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4" name="Google Shape;374;p35"/>
          <p:cNvPicPr preferRelativeResize="0"/>
          <p:nvPr/>
        </p:nvPicPr>
        <p:blipFill rotWithShape="1">
          <a:blip r:embed="rId3">
            <a:alphaModFix/>
          </a:blip>
          <a:srcRect b="17558" l="24680" r="25176" t="16132"/>
          <a:stretch/>
        </p:blipFill>
        <p:spPr>
          <a:xfrm>
            <a:off x="5681524" y="822575"/>
            <a:ext cx="3156399" cy="24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25" y="934650"/>
            <a:ext cx="4533726" cy="265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5"/>
          <p:cNvPicPr preferRelativeResize="0"/>
          <p:nvPr/>
        </p:nvPicPr>
        <p:blipFill rotWithShape="1">
          <a:blip r:embed="rId5">
            <a:alphaModFix/>
          </a:blip>
          <a:srcRect b="17997" l="1909" r="13993" t="10782"/>
          <a:stretch/>
        </p:blipFill>
        <p:spPr>
          <a:xfrm>
            <a:off x="2592025" y="2864300"/>
            <a:ext cx="4285050" cy="212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Shadows in the real world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0" y="2423075"/>
            <a:ext cx="46989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Different techniques to implement shadows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0" y="2748575"/>
            <a:ext cx="42630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Chosen technique for this project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Shadow Demo Results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Evaluation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6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Quantitative results - 1</a:t>
            </a:r>
            <a:endParaRPr/>
          </a:p>
        </p:txBody>
      </p:sp>
      <p:graphicFrame>
        <p:nvGraphicFramePr>
          <p:cNvPr id="382" name="Google Shape;382;p36"/>
          <p:cNvGraphicFramePr/>
          <p:nvPr/>
        </p:nvGraphicFramePr>
        <p:xfrm>
          <a:off x="196900" y="17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{B0E61F67-7F7A-4036-B257-672C803A5B2A}</a:tableStyleId>
              </a:tblPr>
              <a:tblGrid>
                <a:gridCol w="1608500"/>
                <a:gridCol w="1608500"/>
              </a:tblGrid>
              <a:tr h="49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Resolution (pixels)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Load Time (seconds)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9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104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12.2087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9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208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12.1268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9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512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12.2157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83" name="Google Shape;383;p36"/>
          <p:cNvPicPr preferRelativeResize="0"/>
          <p:nvPr/>
        </p:nvPicPr>
        <p:blipFill rotWithShape="1">
          <a:blip r:embed="rId3">
            <a:alphaModFix/>
          </a:blip>
          <a:srcRect b="14657" l="27054" r="30220" t="24699"/>
          <a:stretch/>
        </p:blipFill>
        <p:spPr>
          <a:xfrm>
            <a:off x="6284100" y="0"/>
            <a:ext cx="2745099" cy="22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6"/>
          <p:cNvPicPr preferRelativeResize="0"/>
          <p:nvPr/>
        </p:nvPicPr>
        <p:blipFill rotWithShape="1">
          <a:blip r:embed="rId4">
            <a:alphaModFix/>
          </a:blip>
          <a:srcRect b="19091" l="20771" r="32977" t="23818"/>
          <a:stretch/>
        </p:blipFill>
        <p:spPr>
          <a:xfrm>
            <a:off x="3476125" y="1767200"/>
            <a:ext cx="2681649" cy="194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6"/>
          <p:cNvPicPr preferRelativeResize="0"/>
          <p:nvPr/>
        </p:nvPicPr>
        <p:blipFill rotWithShape="1">
          <a:blip r:embed="rId5">
            <a:alphaModFix/>
          </a:blip>
          <a:srcRect b="14244" l="19689" r="28248" t="21039"/>
          <a:stretch/>
        </p:blipFill>
        <p:spPr>
          <a:xfrm>
            <a:off x="5900525" y="2861650"/>
            <a:ext cx="3005675" cy="219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6"/>
          <p:cNvSpPr txBox="1"/>
          <p:nvPr/>
        </p:nvSpPr>
        <p:spPr>
          <a:xfrm>
            <a:off x="6220000" y="2223450"/>
            <a:ext cx="10806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104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208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512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Quantitative results - 2</a:t>
            </a:r>
            <a:endParaRPr/>
          </a:p>
        </p:txBody>
      </p:sp>
      <p:graphicFrame>
        <p:nvGraphicFramePr>
          <p:cNvPr id="392" name="Google Shape;392;p37"/>
          <p:cNvGraphicFramePr/>
          <p:nvPr/>
        </p:nvGraphicFramePr>
        <p:xfrm>
          <a:off x="196900" y="17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{B0E61F67-7F7A-4036-B257-672C803A5B2A}</a:tableStyleId>
              </a:tblPr>
              <a:tblGrid>
                <a:gridCol w="1608500"/>
                <a:gridCol w="1608500"/>
              </a:tblGrid>
              <a:tr h="49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Resolution (pixels)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Load Time (seconds)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9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1024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12.1629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9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2048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12.1761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92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4096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12.1904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93" name="Google Shape;393;p37"/>
          <p:cNvSpPr txBox="1"/>
          <p:nvPr/>
        </p:nvSpPr>
        <p:spPr>
          <a:xfrm>
            <a:off x="6220000" y="2223450"/>
            <a:ext cx="10806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1024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2048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4096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4" name="Google Shape;394;p37"/>
          <p:cNvPicPr preferRelativeResize="0"/>
          <p:nvPr/>
        </p:nvPicPr>
        <p:blipFill rotWithShape="1">
          <a:blip r:embed="rId3">
            <a:alphaModFix/>
          </a:blip>
          <a:srcRect b="8429" l="13101" r="20961" t="21385"/>
          <a:stretch/>
        </p:blipFill>
        <p:spPr>
          <a:xfrm>
            <a:off x="5576747" y="114750"/>
            <a:ext cx="3509879" cy="219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7"/>
          <p:cNvPicPr preferRelativeResize="0"/>
          <p:nvPr/>
        </p:nvPicPr>
        <p:blipFill rotWithShape="1">
          <a:blip r:embed="rId4">
            <a:alphaModFix/>
          </a:blip>
          <a:srcRect b="14331" l="17033" r="34425" t="19591"/>
          <a:stretch/>
        </p:blipFill>
        <p:spPr>
          <a:xfrm>
            <a:off x="3413900" y="1907800"/>
            <a:ext cx="2806099" cy="2240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7"/>
          <p:cNvPicPr preferRelativeResize="0"/>
          <p:nvPr/>
        </p:nvPicPr>
        <p:blipFill rotWithShape="1">
          <a:blip r:embed="rId5">
            <a:alphaModFix/>
          </a:blip>
          <a:srcRect b="16128" l="14808" r="36432" t="27339"/>
          <a:stretch/>
        </p:blipFill>
        <p:spPr>
          <a:xfrm>
            <a:off x="6123150" y="3006150"/>
            <a:ext cx="2963474" cy="201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Quantitative results - 3</a:t>
            </a:r>
            <a:endParaRPr/>
          </a:p>
        </p:txBody>
      </p:sp>
      <p:pic>
        <p:nvPicPr>
          <p:cNvPr id="402" name="Google Shape;402;p38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25" y="1096600"/>
            <a:ext cx="6313827" cy="390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8"/>
          <p:cNvSpPr txBox="1"/>
          <p:nvPr/>
        </p:nvSpPr>
        <p:spPr>
          <a:xfrm>
            <a:off x="6906225" y="1173125"/>
            <a:ext cx="1721400" cy="13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 obvious trend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Mean load time: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12.1801‬s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Qualitative results - 4</a:t>
            </a:r>
            <a:endParaRPr/>
          </a:p>
        </p:txBody>
      </p:sp>
      <p:sp>
        <p:nvSpPr>
          <p:cNvPr id="409" name="Google Shape;409;p39"/>
          <p:cNvSpPr txBox="1"/>
          <p:nvPr/>
        </p:nvSpPr>
        <p:spPr>
          <a:xfrm>
            <a:off x="105225" y="3615525"/>
            <a:ext cx="2439000" cy="13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PCF (altered to check depth before calculating)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0" name="Google Shape;410;p39"/>
          <p:cNvPicPr preferRelativeResize="0"/>
          <p:nvPr/>
        </p:nvPicPr>
        <p:blipFill rotWithShape="1">
          <a:blip r:embed="rId3">
            <a:alphaModFix/>
          </a:blip>
          <a:srcRect b="9320" l="3064" r="8627" t="17920"/>
          <a:stretch/>
        </p:blipFill>
        <p:spPr>
          <a:xfrm>
            <a:off x="3776350" y="1023425"/>
            <a:ext cx="4956349" cy="36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23425"/>
            <a:ext cx="3772400" cy="221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"/>
          <p:cNvSpPr txBox="1"/>
          <p:nvPr>
            <p:ph type="title"/>
          </p:nvPr>
        </p:nvSpPr>
        <p:spPr>
          <a:xfrm>
            <a:off x="1052550" y="4893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Evaluation</a:t>
            </a:r>
            <a:endParaRPr sz="3000"/>
          </a:p>
        </p:txBody>
      </p:sp>
      <p:sp>
        <p:nvSpPr>
          <p:cNvPr id="417" name="Google Shape;417;p40"/>
          <p:cNvSpPr txBox="1"/>
          <p:nvPr>
            <p:ph idx="4294967295" type="body"/>
          </p:nvPr>
        </p:nvSpPr>
        <p:spPr>
          <a:xfrm>
            <a:off x="239125" y="2010675"/>
            <a:ext cx="48780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Pretty happy with results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Implement multiple lights then test performance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Have PCF sample size increase linearly with the distance of fragment to light. Smoother hard shadows to PCF transition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40"/>
          <p:cNvPicPr preferRelativeResize="0"/>
          <p:nvPr/>
        </p:nvPicPr>
        <p:blipFill rotWithShape="1">
          <a:blip r:embed="rId3">
            <a:alphaModFix/>
          </a:blip>
          <a:srcRect b="16128" l="14808" r="36432" t="27339"/>
          <a:stretch/>
        </p:blipFill>
        <p:spPr>
          <a:xfrm>
            <a:off x="495725" y="305275"/>
            <a:ext cx="2507624" cy="170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0"/>
          <p:cNvPicPr preferRelativeResize="0"/>
          <p:nvPr/>
        </p:nvPicPr>
        <p:blipFill rotWithShape="1">
          <a:blip r:embed="rId4">
            <a:alphaModFix/>
          </a:blip>
          <a:srcRect b="10929" l="6369" r="18959" t="9293"/>
          <a:stretch/>
        </p:blipFill>
        <p:spPr>
          <a:xfrm>
            <a:off x="5117125" y="1579950"/>
            <a:ext cx="3936452" cy="24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1"/>
          <p:cNvSpPr txBox="1"/>
          <p:nvPr>
            <p:ph type="title"/>
          </p:nvPr>
        </p:nvSpPr>
        <p:spPr>
          <a:xfrm>
            <a:off x="1052550" y="4893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References</a:t>
            </a:r>
            <a:endParaRPr sz="3000"/>
          </a:p>
        </p:txBody>
      </p:sp>
      <p:sp>
        <p:nvSpPr>
          <p:cNvPr id="425" name="Google Shape;425;p41"/>
          <p:cNvSpPr txBox="1"/>
          <p:nvPr>
            <p:ph idx="4294967295" type="body"/>
          </p:nvPr>
        </p:nvSpPr>
        <p:spPr>
          <a:xfrm>
            <a:off x="246525" y="997675"/>
            <a:ext cx="83187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Variance Shadows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https://developer.nvidia.com/gpugems/gpugems3/part-ii-light-and-shadows/chapter-8-summed-area-variance-shadow-maps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Deep shadow maps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http://www-graphics.stanford.edu/papers/deepshadows/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Stencil shadow volume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http://ogldev.atspace.co.uk/www/tutorial40/tutorial40.html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Umbra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https://www.timeanddate.com/eclipse/umbra-shadow.html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Science of light and shadows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https://scienceinprek.si.edu/science-light-and-shadows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Shadows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https://www.cyberphysics.co.uk/topics/light/shadow/shadow.htm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Formation of Shadows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https://www.youtube.com/watch?v=SvSHx3XWRik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Modern OpenGL Tutorials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http://ogldev.atspace.co.uk/www/tutorial43/tutorial43.html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LearnOpenGL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https://learnopengl.com/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/>
          <p:nvPr>
            <p:ph type="title"/>
          </p:nvPr>
        </p:nvSpPr>
        <p:spPr>
          <a:xfrm>
            <a:off x="1297500" y="541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Shadows in the real world</a:t>
            </a:r>
            <a:endParaRPr/>
          </a:p>
        </p:txBody>
      </p:sp>
      <p:sp>
        <p:nvSpPr>
          <p:cNvPr id="246" name="Google Shape;246;p19"/>
          <p:cNvSpPr txBox="1"/>
          <p:nvPr>
            <p:ph idx="1" type="body"/>
          </p:nvPr>
        </p:nvSpPr>
        <p:spPr>
          <a:xfrm>
            <a:off x="823875" y="1552750"/>
            <a:ext cx="3446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Formed when opaque objects block light preventing the light to pass it.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Creates a dark </a:t>
            </a:r>
            <a:r>
              <a:rPr lang="en-GB" sz="1400"/>
              <a:t>silhouette</a:t>
            </a:r>
            <a:r>
              <a:rPr lang="en-GB" sz="1400"/>
              <a:t> of the object.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The area which the light cannot directly reach is called the “umbra”.</a:t>
            </a:r>
            <a:endParaRPr sz="1400"/>
          </a:p>
        </p:txBody>
      </p:sp>
      <p:pic>
        <p:nvPicPr>
          <p:cNvPr id="247" name="Google Shape;2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875" y="1455850"/>
            <a:ext cx="4568924" cy="274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2125" y="3256322"/>
            <a:ext cx="2449900" cy="14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/>
          <p:nvPr>
            <p:ph type="title"/>
          </p:nvPr>
        </p:nvSpPr>
        <p:spPr>
          <a:xfrm>
            <a:off x="1297500" y="541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Penumbra and Antumbra</a:t>
            </a:r>
            <a:endParaRPr/>
          </a:p>
        </p:txBody>
      </p:sp>
      <p:pic>
        <p:nvPicPr>
          <p:cNvPr id="254" name="Google Shape;2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125" y="1485375"/>
            <a:ext cx="3703074" cy="246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125" y="1455850"/>
            <a:ext cx="4658725" cy="279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Different types of shadow implementations</a:t>
            </a:r>
            <a:endParaRPr sz="3000"/>
          </a:p>
        </p:txBody>
      </p:sp>
      <p:sp>
        <p:nvSpPr>
          <p:cNvPr id="261" name="Google Shape;261;p21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2" name="Google Shape;262;p21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Shadow Mapping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4" name="Google Shape;264;p21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Ray Tracing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65" name="Google Shape;265;p21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6" name="Google Shape;266;p21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rgbClr val="FFFFFF"/>
                </a:solidFill>
              </a:rPr>
              <a:t>Geometry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types of shadow implementations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1a - Basic Shadow Mapping</a:t>
            </a:r>
            <a:endParaRPr/>
          </a:p>
        </p:txBody>
      </p:sp>
      <p:sp>
        <p:nvSpPr>
          <p:cNvPr id="272" name="Google Shape;272;p22"/>
          <p:cNvSpPr txBox="1"/>
          <p:nvPr>
            <p:ph idx="1" type="body"/>
          </p:nvPr>
        </p:nvSpPr>
        <p:spPr>
          <a:xfrm>
            <a:off x="4467575" y="1548425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Simplest method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Render from lights point of view storing the depth into a depth texture.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1800"/>
              <a:t>Use texture to apply shadows on objects.</a:t>
            </a:r>
            <a:r>
              <a:rPr lang="en-GB" sz="2400"/>
              <a:t>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22"/>
          <p:cNvPicPr preferRelativeResize="0"/>
          <p:nvPr/>
        </p:nvPicPr>
        <p:blipFill rotWithShape="1">
          <a:blip r:embed="rId3">
            <a:alphaModFix/>
          </a:blip>
          <a:srcRect b="36793" l="19678" r="15462" t="35846"/>
          <a:stretch/>
        </p:blipFill>
        <p:spPr>
          <a:xfrm>
            <a:off x="149075" y="1967950"/>
            <a:ext cx="4318500" cy="265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"/>
          <p:cNvSpPr txBox="1"/>
          <p:nvPr>
            <p:ph idx="1" type="body"/>
          </p:nvPr>
        </p:nvSpPr>
        <p:spPr>
          <a:xfrm>
            <a:off x="647075" y="20777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Soft shadow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Computes variance for filter size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79" name="Google Shape;27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types of shadow implementations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1b - Variance Shadow Mapping</a:t>
            </a:r>
            <a:endParaRPr/>
          </a:p>
        </p:txBody>
      </p:sp>
      <p:pic>
        <p:nvPicPr>
          <p:cNvPr id="280" name="Google Shape;2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62125"/>
            <a:ext cx="4048125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types of shadow implementations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1c - Cascaded Shadow Mapping</a:t>
            </a:r>
            <a:endParaRPr/>
          </a:p>
        </p:txBody>
      </p:sp>
      <p:sp>
        <p:nvSpPr>
          <p:cNvPr id="286" name="Google Shape;286;p24"/>
          <p:cNvSpPr txBox="1"/>
          <p:nvPr>
            <p:ph idx="1" type="body"/>
          </p:nvPr>
        </p:nvSpPr>
        <p:spPr>
          <a:xfrm>
            <a:off x="4477150" y="2141425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Multiple shadow maps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Good for large scenes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24"/>
          <p:cNvPicPr preferRelativeResize="0"/>
          <p:nvPr/>
        </p:nvPicPr>
        <p:blipFill rotWithShape="1">
          <a:blip r:embed="rId3">
            <a:alphaModFix/>
          </a:blip>
          <a:srcRect b="17245" l="0" r="0" t="0"/>
          <a:stretch/>
        </p:blipFill>
        <p:spPr>
          <a:xfrm>
            <a:off x="120100" y="1395425"/>
            <a:ext cx="4223150" cy="34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 txBox="1"/>
          <p:nvPr>
            <p:ph idx="1" type="body"/>
          </p:nvPr>
        </p:nvSpPr>
        <p:spPr>
          <a:xfrm>
            <a:off x="647075" y="20777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Soft shadow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Remove </a:t>
            </a:r>
            <a:r>
              <a:rPr lang="en-GB" sz="1800">
                <a:solidFill>
                  <a:srgbClr val="FFFFFF"/>
                </a:solidFill>
              </a:rPr>
              <a:t>aliasing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Compares depth of sample from a depth map to samples around it to get smoother shadow line.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93" name="Google Shape;29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types of shadow implementations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1d - Percentage Closer Filtering</a:t>
            </a:r>
            <a:endParaRPr/>
          </a:p>
        </p:txBody>
      </p:sp>
      <p:pic>
        <p:nvPicPr>
          <p:cNvPr id="294" name="Google Shape;2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150" y="1307850"/>
            <a:ext cx="2912699" cy="298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2500" y="2983025"/>
            <a:ext cx="2752525" cy="189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